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971459C1-46BD-4CFF-81C4-31556A0A0580}">
          <p14:sldIdLst>
            <p14:sldId id="256"/>
            <p14:sldId id="257"/>
            <p14:sldId id="258"/>
            <p14:sldId id="259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7" autoAdjust="0"/>
    <p:restoredTop sz="94660"/>
  </p:normalViewPr>
  <p:slideViewPr>
    <p:cSldViewPr>
      <p:cViewPr varScale="1">
        <p:scale>
          <a:sx n="106" d="100"/>
          <a:sy n="106" d="100"/>
        </p:scale>
        <p:origin x="21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11D40-7E3B-43B7-8601-FE975BB48926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17C57-6811-4369-A512-D6A84622B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78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Complément du verbe</a:t>
            </a:r>
          </a:p>
          <a:p>
            <a:r>
              <a:rPr lang="fr-FR" dirty="0" smtClean="0"/>
              <a:t>Complément de phrase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17C57-6811-4369-A512-D6A84622BC9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73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01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42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7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8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1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3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2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8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7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6337-6A15-4C06-86BB-D39BD4B6C318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05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15292"/>
              </p:ext>
            </p:extLst>
          </p:nvPr>
        </p:nvGraphicFramePr>
        <p:xfrm>
          <a:off x="143507" y="573531"/>
          <a:ext cx="8856985" cy="5400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7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22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1 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2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3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4 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5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4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phrase et les signes de ponctuation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fonction sujet du verbe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déterminants</a:t>
                      </a:r>
                      <a:endParaRPr lang="fr-FR" sz="12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Le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 accords dans le groupe du nom</a:t>
                      </a:r>
                      <a:endParaRPr lang="fr-FR" sz="12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futur des verbes être, avoir et des verbes en 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84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groupes dans la phrase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Conjuguer un verbe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présent des verbes être, avoir, aller, prendre et venir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L’imparfait des verbes être, avoir, aller et des verbes en –ER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futur des verbes aller, dire, faire, voir, venir, vouloir, prendre et pouvoir</a:t>
                      </a:r>
                      <a:endParaRPr lang="fr-FR" sz="1200" b="0" dirty="0">
                        <a:solidFill>
                          <a:srgbClr val="00206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183816"/>
                  </a:ext>
                </a:extLst>
              </a:tr>
              <a:tr h="1097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phrases : formes affirmative et négative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présent des verbes en –ER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présent des verbes pouvoir, vouloir, dire, faire, voir 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L’imparfait des verbes dire, faire, venir, vouloir, prendre et pouvoir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 mots invariables : les adverbes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479410"/>
                  </a:ext>
                </a:extLst>
              </a:tr>
              <a:tr h="13184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verbe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Le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groupe nominal</a:t>
                      </a:r>
                      <a:endParaRPr lang="fr-FR" sz="1200" b="0" kern="1200" dirty="0" smtClean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L’expansion du groupe nominal</a:t>
                      </a:r>
                      <a:r>
                        <a:rPr lang="fr-FR" sz="12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l’adjectif qualificatif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Groupes fonctionnels et classes de mots (synthèse)</a:t>
                      </a:r>
                      <a:endParaRPr lang="fr-FR" sz="1200" b="0" kern="1400" dirty="0">
                        <a:solidFill>
                          <a:srgbClr val="002060"/>
                        </a:solidFill>
                        <a:effectLst/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passé composé des verbes être, avoir et des verbes en ER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rgbClr val="00206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085478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</a:t>
            </a:r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  <a:latin typeface="AdamGorry-Inline" pitchFamily="34" charset="0"/>
              </a:rPr>
              <a:t>conjugaison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512" y="648866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Post-it Penscript" panose="02000000000000000000" pitchFamily="50" charset="0"/>
              </a:rPr>
              <a:t>http://www.tablettesetpirouettes.com</a:t>
            </a:r>
          </a:p>
        </p:txBody>
      </p:sp>
    </p:spTree>
    <p:extLst>
      <p:ext uri="{BB962C8B-B14F-4D97-AF65-F5344CB8AC3E}">
        <p14:creationId xmlns:p14="http://schemas.microsoft.com/office/powerpoint/2010/main" val="225009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39801"/>
              </p:ext>
            </p:extLst>
          </p:nvPr>
        </p:nvGraphicFramePr>
        <p:xfrm>
          <a:off x="143507" y="573531"/>
          <a:ext cx="8856987" cy="59734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415836936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2511593789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3975287215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81371431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1</a:t>
                      </a:r>
                      <a:r>
                        <a:rPr lang="fr-FR" sz="1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</a:t>
                      </a:r>
                      <a:r>
                        <a:rPr lang="fr-FR" sz="16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(7 semaines)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860">
                <a:tc>
                  <a:txBody>
                    <a:bodyPr/>
                    <a:lstStyle/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La phrase et les signes de ponctuation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1000" b="0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574615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2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Les groupes dans la phrase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6882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3</a:t>
                      </a:r>
                    </a:p>
                    <a:p>
                      <a:pPr algn="ctr"/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algn="l"/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algn="l"/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889971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4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Les phrases : formes affirmative et négative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559731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5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verbe »</a:t>
                      </a:r>
                      <a:endParaRPr lang="fr-FR" sz="1000" b="1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828093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6</a:t>
                      </a:r>
                    </a:p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1ère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1ère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1ère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252141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 d’un jeu de grammaire et/ou conjugaison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03857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conjugaison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740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90262"/>
              </p:ext>
            </p:extLst>
          </p:nvPr>
        </p:nvGraphicFramePr>
        <p:xfrm>
          <a:off x="143507" y="573531"/>
          <a:ext cx="8856987" cy="5897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415836936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2511593789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3975287215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813714318"/>
                    </a:ext>
                  </a:extLst>
                </a:gridCol>
              </a:tblGrid>
              <a:tr h="531212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2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2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</a:t>
                      </a:r>
                      <a:r>
                        <a:rPr lang="fr-FR" sz="16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(7 semaines)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91">
                <a:tc>
                  <a:txBody>
                    <a:bodyPr/>
                    <a:lstStyle/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9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1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La fonction sujet du verbe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574615"/>
                  </a:ext>
                </a:extLst>
              </a:tr>
              <a:tr h="8663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Conjuguer un verbe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6882"/>
                  </a:ext>
                </a:extLst>
              </a:tr>
              <a:tr h="6641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prédicat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prédicat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prédicat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559731"/>
                  </a:ext>
                </a:extLst>
              </a:tr>
              <a:tr h="8663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4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présent des verbes en -ER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828093"/>
                  </a:ext>
                </a:extLst>
              </a:tr>
              <a:tr h="7219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5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groupe nominal</a:t>
                      </a:r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252141"/>
                  </a:ext>
                </a:extLst>
              </a:tr>
              <a:tr h="4868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2ème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2ème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2ème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409175"/>
                  </a:ext>
                </a:extLst>
              </a:tr>
              <a:tr h="4395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 d’un jeu de grammaire et/ou conjugaison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31486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conjugaison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216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442527"/>
              </p:ext>
            </p:extLst>
          </p:nvPr>
        </p:nvGraphicFramePr>
        <p:xfrm>
          <a:off x="143507" y="573531"/>
          <a:ext cx="8856987" cy="62251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415836936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2511593789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3975287215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813714318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2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3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</a:t>
                      </a:r>
                      <a:r>
                        <a:rPr lang="fr-FR" sz="16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(7 semaines)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860">
                <a:tc>
                  <a:txBody>
                    <a:bodyPr/>
                    <a:lstStyle/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1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Les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déterminants</a:t>
                      </a: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  <a:endParaRPr lang="fr-FR" sz="1000" b="1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574615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2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présent des verbes </a:t>
                      </a:r>
                      <a:r>
                        <a:rPr lang="fr-FR" sz="1000" b="0" i="1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être, avoir, aller, prendre et venir</a:t>
                      </a:r>
                      <a:r>
                        <a:rPr lang="fr-FR" sz="1000" b="0" i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6882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présent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présent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présent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889971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présent des verbes </a:t>
                      </a:r>
                      <a:r>
                        <a:rPr lang="fr-FR" sz="1000" b="0" i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pouvoir, vouloir, dire, faire, voir</a:t>
                      </a: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</a:t>
                      </a: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559731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5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L’expansion du groupe nominal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l’adjectif qualificatif</a:t>
                      </a:r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828093"/>
                  </a:ext>
                </a:extLst>
              </a:tr>
              <a:tr h="643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3ème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3ème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3ème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252141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 d’un jeu de grammaire et/ou conjugaison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4396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conjugaison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20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942892"/>
              </p:ext>
            </p:extLst>
          </p:nvPr>
        </p:nvGraphicFramePr>
        <p:xfrm>
          <a:off x="143507" y="573531"/>
          <a:ext cx="8856987" cy="57612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415836936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2511593789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3975287215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813714318"/>
                    </a:ext>
                  </a:extLst>
                </a:gridCol>
              </a:tblGrid>
              <a:tr h="528439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2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4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</a:t>
                      </a:r>
                      <a:r>
                        <a:rPr lang="fr-FR" sz="16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(6 semaines)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534">
                <a:tc>
                  <a:txBody>
                    <a:bodyPr/>
                    <a:lstStyle/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1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1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 accords dans le groupe du nom</a:t>
                      </a:r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574615"/>
                  </a:ext>
                </a:extLst>
              </a:tr>
              <a:tr h="8617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2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L’imparfait des verbes </a:t>
                      </a:r>
                      <a:r>
                        <a:rPr lang="fr-FR" sz="1000" b="0" i="1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être, avoir, aller </a:t>
                      </a: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 des verbes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 -ER</a:t>
                      </a: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»</a:t>
                      </a:r>
                      <a:endParaRPr lang="fr-FR" sz="1000" b="1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6882"/>
                  </a:ext>
                </a:extLst>
              </a:tr>
              <a:tr h="517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l’imparfait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l’imparfait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l’imparfait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889971"/>
                  </a:ext>
                </a:extLst>
              </a:tr>
              <a:tr h="9766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4</a:t>
                      </a:r>
                    </a:p>
                    <a:p>
                      <a:pPr algn="ctr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«L’imparfait des verbes </a:t>
                      </a:r>
                      <a:r>
                        <a:rPr lang="fr-FR" sz="1000" b="0" i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dire, faire, venir, vouloir, prendre et</a:t>
                      </a:r>
                      <a:r>
                        <a:rPr lang="fr-FR" sz="1000" b="0" i="1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pouvoir</a:t>
                      </a:r>
                      <a:r>
                        <a:rPr lang="fr-FR" sz="1000" b="0" i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559731"/>
                  </a:ext>
                </a:extLst>
              </a:tr>
              <a:tr h="8043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Groupes fonctionnels et classes de mots (synthèse)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4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828093"/>
                  </a:ext>
                </a:extLst>
              </a:tr>
              <a:tr h="6387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4ème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4ème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notions de la 4ème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période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25214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conjugaison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9730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62021"/>
              </p:ext>
            </p:extLst>
          </p:nvPr>
        </p:nvGraphicFramePr>
        <p:xfrm>
          <a:off x="216296" y="580724"/>
          <a:ext cx="8856987" cy="62867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415836936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2511593789"/>
                    </a:ext>
                  </a:extLst>
                </a:gridCol>
                <a:gridCol w="1899212">
                  <a:extLst>
                    <a:ext uri="{9D8B030D-6E8A-4147-A177-3AD203B41FA5}">
                      <a16:colId xmlns:a16="http://schemas.microsoft.com/office/drawing/2014/main" val="3975287215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813714318"/>
                    </a:ext>
                  </a:extLst>
                </a:gridCol>
              </a:tblGrid>
              <a:tr h="536228">
                <a:tc grid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2800" b="0" kern="1400" dirty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Période </a:t>
                      </a:r>
                      <a:r>
                        <a:rPr lang="fr-FR" sz="2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5</a:t>
                      </a:r>
                      <a:r>
                        <a:rPr lang="fr-FR" sz="18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 </a:t>
                      </a:r>
                      <a:r>
                        <a:rPr lang="fr-FR" sz="1600" b="0" kern="1400" dirty="0" smtClean="0">
                          <a:solidFill>
                            <a:schemeClr val="bg1"/>
                          </a:solidFill>
                          <a:effectLst/>
                          <a:latin typeface="Brush Script MT"/>
                        </a:rPr>
                        <a:t>(9 semaines)</a:t>
                      </a:r>
                      <a:endParaRPr lang="fr-FR" sz="800" b="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45">
                <a:tc>
                  <a:txBody>
                    <a:bodyPr/>
                    <a:lstStyle/>
                    <a:p>
                      <a:pPr algn="ctr"/>
                      <a:endParaRPr lang="fr-FR" sz="12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MV Boli" panose="02000500030200090000" pitchFamily="2" charset="0"/>
                        <a:ea typeface="+mn-ea"/>
                        <a:cs typeface="MV Boli" panose="0200050003020009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Retour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sur les apprentissages</a:t>
                      </a:r>
                    </a:p>
                    <a:p>
                      <a:pPr algn="ctr"/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Ateliers de remédiation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Retour</a:t>
                      </a:r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sur les apprentissages</a:t>
                      </a:r>
                    </a:p>
                    <a:p>
                      <a:pPr algn="ctr"/>
                      <a:r>
                        <a:rPr lang="fr-FR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Ateliers de remédiation</a:t>
                      </a: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574615"/>
                  </a:ext>
                </a:extLst>
              </a:tr>
              <a:tr h="874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futur des verbes être, avoir et des verbes en ER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 des connaissances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6882"/>
                  </a:ext>
                </a:extLst>
              </a:tr>
              <a:tr h="8161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futur des verbes aller, dire, faire, voir, venir, vouloir, prendre et pouvoir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précédentes notions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889971"/>
                  </a:ext>
                </a:extLst>
              </a:tr>
              <a:tr h="5829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4: Entrainement et mémorisation</a:t>
                      </a:r>
                      <a:endParaRPr lang="fr-FR" sz="1000" b="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futur des verbes en –IR, -DRE, -OIR</a:t>
                      </a:r>
                      <a:endParaRPr lang="fr-FR" sz="10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CM1 : le futur des verbes en –IR, -DRE, -OIR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559731"/>
                  </a:ext>
                </a:extLst>
              </a:tr>
              <a:tr h="728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Des mots invariables : les adverbes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  <a:p>
                      <a:pPr algn="l"/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</a:t>
                      </a: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des connaissances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Construction</a:t>
                      </a: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la notion</a:t>
                      </a:r>
                    </a:p>
                    <a:p>
                      <a:pPr algn="l"/>
                      <a:endParaRPr lang="fr-FR" sz="400" b="0" kern="1200" baseline="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  <a:endParaRPr lang="fr-FR" sz="10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828093"/>
                  </a:ext>
                </a:extLst>
              </a:tr>
              <a:tr h="874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 Le passé composé des verbes être, avoir et des verbes en ER 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kern="1200" dirty="0" smtClean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1 : approche de la notion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2 : réactivation des connaissances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3 : Approfondissement et systématisation</a:t>
                      </a:r>
                    </a:p>
                    <a:p>
                      <a:pPr algn="l"/>
                      <a:endParaRPr lang="fr-FR" sz="400" b="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(CE2) : Entrainement et mémorisation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4 (CM1) : Entrainement et mémorisation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252141"/>
                  </a:ext>
                </a:extLst>
              </a:tr>
              <a:tr h="378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Séance 5 : Entrainement et transfert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2 précédentes notions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3623"/>
                  </a:ext>
                </a:extLst>
              </a:tr>
              <a:tr h="4327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Semaines </a:t>
                      </a:r>
                      <a:r>
                        <a:rPr lang="fr-FR" sz="9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MV Boli" panose="02000500030200090000" pitchFamily="2" charset="0"/>
                          <a:ea typeface="+mn-ea"/>
                          <a:cs typeface="MV Boli" panose="02000500030200090000" pitchFamily="2" charset="0"/>
                        </a:rPr>
                        <a:t>8 &amp;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Réinvestissement des précédentes notions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55206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latin typeface="AdamGorry-Inline" pitchFamily="34" charset="0"/>
              </a:rPr>
              <a:t>Grammaire - conjugaison</a:t>
            </a:r>
            <a:endParaRPr lang="fr-FR" sz="2800" dirty="0">
              <a:solidFill>
                <a:schemeClr val="accent6">
                  <a:lumMod val="75000"/>
                </a:schemeClr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61190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7721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9999"/>
      </a:dk1>
      <a:lt1>
        <a:sysClr val="window" lastClr="FFFFFF"/>
      </a:lt1>
      <a:dk2>
        <a:srgbClr val="4DADC7"/>
      </a:dk2>
      <a:lt2>
        <a:srgbClr val="EEECE1"/>
      </a:lt2>
      <a:accent1>
        <a:srgbClr val="205867"/>
      </a:accent1>
      <a:accent2>
        <a:srgbClr val="92CDDC"/>
      </a:accent2>
      <a:accent3>
        <a:srgbClr val="4ACACA"/>
      </a:accent3>
      <a:accent4>
        <a:srgbClr val="00007F"/>
      </a:accent4>
      <a:accent5>
        <a:srgbClr val="C31F7D"/>
      </a:accent5>
      <a:accent6>
        <a:srgbClr val="E456A7"/>
      </a:accent6>
      <a:hlink>
        <a:srgbClr val="00B0F0"/>
      </a:hlink>
      <a:folHlink>
        <a:srgbClr val="9418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grammation-grammaire-conjugaison-CE2-CM1-tablettesEtPirouettes" id="{854ACD08-DC39-47EF-977A-E4E0B7D58F17}" vid="{B692F746-5821-4FC0-9184-CEB12007041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</TotalTime>
  <Words>1565</Words>
  <Application>Microsoft Office PowerPoint</Application>
  <PresentationFormat>Affichage à l'écran (4:3)</PresentationFormat>
  <Paragraphs>335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AdamGorry-Inline</vt:lpstr>
      <vt:lpstr>Aharoni</vt:lpstr>
      <vt:lpstr>Arial</vt:lpstr>
      <vt:lpstr>Brush Script MT</vt:lpstr>
      <vt:lpstr>Calibri</vt:lpstr>
      <vt:lpstr>MV Boli</vt:lpstr>
      <vt:lpstr>Post-it Penscript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DSDEN MARNE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 ienchnord</dc:creator>
  <cp:lastModifiedBy>del</cp:lastModifiedBy>
  <cp:revision>42</cp:revision>
  <dcterms:created xsi:type="dcterms:W3CDTF">2017-06-28T08:43:07Z</dcterms:created>
  <dcterms:modified xsi:type="dcterms:W3CDTF">2017-09-02T10:14:37Z</dcterms:modified>
</cp:coreProperties>
</file>