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9" r:id="rId3"/>
    <p:sldId id="265" r:id="rId4"/>
    <p:sldId id="266" r:id="rId5"/>
    <p:sldId id="267" r:id="rId6"/>
    <p:sldId id="268" r:id="rId7"/>
    <p:sldId id="262" r:id="rId8"/>
  </p:sldIdLst>
  <p:sldSz cx="9144000" cy="6858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971459C1-46BD-4CFF-81C4-31556A0A0580}">
          <p14:sldIdLst>
            <p14:sldId id="258"/>
            <p14:sldId id="269"/>
            <p14:sldId id="265"/>
            <p14:sldId id="266"/>
            <p14:sldId id="267"/>
            <p14:sldId id="268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C962"/>
    <a:srgbClr val="CCFFCC"/>
    <a:srgbClr val="66FF99"/>
    <a:srgbClr val="003300"/>
    <a:srgbClr val="00B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57" autoAdjust="0"/>
    <p:restoredTop sz="96404" autoAdjust="0"/>
  </p:normalViewPr>
  <p:slideViewPr>
    <p:cSldViewPr>
      <p:cViewPr varScale="1">
        <p:scale>
          <a:sx n="108" d="100"/>
          <a:sy n="108" d="100"/>
        </p:scale>
        <p:origin x="20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4F884B77-9C78-44A4-BE20-55E061D5D2CE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E3D3F2E4-DD65-4053-AF70-594C7030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3F2E4-DD65-4053-AF70-594C7030F77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393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3F2E4-DD65-4053-AF70-594C7030F77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463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3F2E4-DD65-4053-AF70-594C7030F77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1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3F2E4-DD65-4053-AF70-594C7030F77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406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3F2E4-DD65-4053-AF70-594C7030F77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710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3F2E4-DD65-4053-AF70-594C7030F77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14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01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42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7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87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13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31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2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2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8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7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05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6526"/>
              </p:ext>
            </p:extLst>
          </p:nvPr>
        </p:nvGraphicFramePr>
        <p:xfrm>
          <a:off x="147447" y="854946"/>
          <a:ext cx="8856985" cy="55148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6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598">
                  <a:extLst>
                    <a:ext uri="{9D8B030D-6E8A-4147-A177-3AD203B41FA5}">
                      <a16:colId xmlns:a16="http://schemas.microsoft.com/office/drawing/2014/main" val="3296872527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409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Période 1 </a:t>
                      </a:r>
                      <a:endParaRPr lang="fr-FR" sz="2000" b="0" kern="1400" dirty="0" smtClean="0">
                        <a:solidFill>
                          <a:srgbClr val="002060"/>
                        </a:solidFill>
                        <a:effectLst/>
                        <a:latin typeface="Brush Script MT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 smtClean="0">
                          <a:solidFill>
                            <a:srgbClr val="00B83D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(7 semaines)</a:t>
                      </a:r>
                      <a:endParaRPr lang="fr-FR" sz="1100" b="0" kern="1400" dirty="0">
                        <a:solidFill>
                          <a:srgbClr val="00B83D"/>
                        </a:solidFill>
                        <a:effectLst/>
                        <a:latin typeface="Brush Script MT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Période 2 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 smtClean="0">
                          <a:solidFill>
                            <a:srgbClr val="00B83D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(7 semaines)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Période </a:t>
                      </a:r>
                      <a:r>
                        <a:rPr lang="fr-FR" sz="20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3 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 smtClean="0">
                          <a:solidFill>
                            <a:srgbClr val="00B83D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(7 semaines)</a:t>
                      </a:r>
                      <a:endParaRPr lang="fr-FR" sz="1100" b="0" kern="1400" dirty="0">
                        <a:solidFill>
                          <a:srgbClr val="00B83D"/>
                        </a:solidFill>
                        <a:effectLst/>
                        <a:latin typeface="Brush Script MT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Période 4 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 smtClean="0">
                          <a:solidFill>
                            <a:srgbClr val="00B83D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(6 semaines)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0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Période 5 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 smtClean="0">
                          <a:solidFill>
                            <a:srgbClr val="00B83D"/>
                          </a:solidFill>
                          <a:effectLst/>
                          <a:latin typeface="Brush Script MT"/>
                          <a:ea typeface="+mn-ea"/>
                          <a:cs typeface="+mn-cs"/>
                        </a:rPr>
                        <a:t>(9 semaines)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Comment reconnaitre le monde vivant ?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 situer dans le</a:t>
                      </a:r>
                      <a:r>
                        <a:rPr lang="fr-FR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 temps</a:t>
                      </a:r>
                      <a:endParaRPr lang="fr-FR" sz="1200" b="1" kern="1200" dirty="0" smtClean="0">
                        <a:solidFill>
                          <a:schemeClr val="bg1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Qu’est-ce que la matière 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Comment reconnaitre le monde vivant 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 situer dans l’espace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894"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Les mouvements corporels, la croissance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temps qui passe, la frise historique</a:t>
                      </a:r>
                    </a:p>
                    <a:p>
                      <a:pPr marL="1587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endParaRPr lang="fr-FR" sz="1200" b="0" i="0" u="none" strike="noStrik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Eau et air</a:t>
                      </a:r>
                    </a:p>
                    <a:p>
                      <a:pPr marL="1587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r-FR" sz="120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Distinction animal, végétal, minéral, matière fabriquée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Cartes, plans, globe</a:t>
                      </a:r>
                    </a:p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Région, France, Europe, Continents 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86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Les objets techniques 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Explorer les organisations du monde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200" b="1" u="none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Comment reconnaitre le monde vivant ?</a:t>
                      </a:r>
                    </a:p>
                    <a:p>
                      <a:pPr marL="0" indent="0" algn="ctr">
                        <a:buFont typeface="Wingdings"/>
                        <a:buNone/>
                      </a:pPr>
                      <a:endParaRPr lang="fr-FR" sz="12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Les objets techniques </a:t>
                      </a:r>
                    </a:p>
                    <a:p>
                      <a:pPr marL="0" indent="6350" algn="ctr" defTabSz="914400" rtl="0" eaLnBrk="1" latinLnBrk="0" hangingPunct="1">
                        <a:buFont typeface="Wingdings"/>
                        <a:buChar char="à"/>
                      </a:pPr>
                      <a:endParaRPr lang="fr-FR" sz="12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Explorer les organisations du monde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569"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Environnement numérique de travail</a:t>
                      </a:r>
                    </a:p>
                    <a:p>
                      <a:pPr marL="15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Projet « véhicules propulsés »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Modes de vie et personnages au fil du temps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2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Règles d’hygiène de vie</a:t>
                      </a:r>
                    </a:p>
                    <a:p>
                      <a:pPr marL="0" indent="0" algn="ctr">
                        <a:buFont typeface="Wingdings"/>
                        <a:buNone/>
                      </a:pPr>
                      <a:endParaRPr lang="fr-FR" sz="12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Electricité</a:t>
                      </a:r>
                    </a:p>
                    <a:p>
                      <a:pPr marL="0" indent="6350" algn="l" defTabSz="914400" rtl="0" eaLnBrk="1" latinLnBrk="0" hangingPunct="1">
                        <a:buFont typeface="Wingdings"/>
                        <a:buChar char="à"/>
                      </a:pPr>
                      <a:endParaRPr lang="fr-FR" sz="12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/>
                        <a:buNone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 ville</a:t>
                      </a:r>
                    </a:p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2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385124"/>
                  </a:ext>
                </a:extLst>
              </a:tr>
              <a:tr h="4441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 situer dans l’espace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9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endParaRPr lang="fr-FR" sz="11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6350" algn="l" defTabSz="914400" rtl="0" eaLnBrk="1" latinLnBrk="0" hangingPunct="1">
                        <a:buFont typeface="Wingdings"/>
                        <a:buChar char="à"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881372"/>
                  </a:ext>
                </a:extLst>
              </a:tr>
              <a:tr h="444188"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 repérer, situer des objets</a:t>
                      </a:r>
                      <a:endParaRPr lang="fr-FR" sz="1200" b="1" i="0" u="none" strike="noStrike" kern="1200" baseline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9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endParaRPr lang="fr-FR" sz="11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6350" algn="l" defTabSz="914400" rtl="0" eaLnBrk="1" latinLnBrk="0" hangingPunct="1">
                        <a:buFont typeface="Wingdings"/>
                        <a:buChar char="à"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727880"/>
                  </a:ext>
                </a:extLst>
              </a:tr>
              <a:tr h="6218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Explorer les organisations du monde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9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endParaRPr lang="fr-FR" sz="11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6350" algn="l" defTabSz="914400" rtl="0" eaLnBrk="1" latinLnBrk="0" hangingPunct="1">
                        <a:buFont typeface="Wingdings"/>
                        <a:buChar char="à"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193890"/>
                  </a:ext>
                </a:extLst>
              </a:tr>
              <a:tr h="583296">
                <a:tc>
                  <a:txBody>
                    <a:bodyPr/>
                    <a:lstStyle/>
                    <a:p>
                      <a:pPr marL="15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b="1" i="0" u="none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Logement et nourriture au fil du temps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9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endParaRPr lang="fr-FR" sz="11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6350" algn="l" defTabSz="914400" rtl="0" eaLnBrk="1" latinLnBrk="0" hangingPunct="1">
                        <a:buFont typeface="Wingdings"/>
                        <a:buChar char="à"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93677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40" y="11679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56919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516052"/>
            <a:ext cx="9147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Post-it Penscript" panose="02000000000000000000" pitchFamily="50" charset="0"/>
              </a:rPr>
              <a:t>http://www.tablettesetpirouettes.com</a:t>
            </a:r>
          </a:p>
        </p:txBody>
      </p:sp>
    </p:spTree>
    <p:extLst>
      <p:ext uri="{BB962C8B-B14F-4D97-AF65-F5344CB8AC3E}">
        <p14:creationId xmlns:p14="http://schemas.microsoft.com/office/powerpoint/2010/main" val="14287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945679"/>
              </p:ext>
            </p:extLst>
          </p:nvPr>
        </p:nvGraphicFramePr>
        <p:xfrm>
          <a:off x="143508" y="716948"/>
          <a:ext cx="8856984" cy="60049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14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94"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Période 1 </a:t>
                      </a:r>
                      <a:endParaRPr lang="fr-FR" sz="800" b="0" kern="140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556"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Comment reconnaitre le monde vivant ?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Les objets techniques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Qu’est-ce que c’est ? À quels besoins répondent-ils ?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Comment fonctionnent-ils ? </a:t>
                      </a:r>
                      <a:endParaRPr lang="fr-FR" sz="900" b="1" kern="1400" dirty="0">
                        <a:solidFill>
                          <a:schemeClr val="bg1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Se situer dans l’espace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Explorer les organisations du monde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7181">
                <a:tc>
                  <a:txBody>
                    <a:bodyPr/>
                    <a:lstStyle/>
                    <a:p>
                      <a:pPr marL="1587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Connaitre des caractéristiques du monde vivant, ses interactions, sa diversité .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Reconnaitre des comportements favorables à sa santé </a:t>
                      </a:r>
                      <a:endParaRPr lang="fr-FR" sz="900" b="0" i="0" u="none" strike="noStrik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Comprendre la fonction et le fonctionnement d’objets fabriqués .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Réaliser  quelques  objets  et  circuits  électriques  simples,  en  respectant  des  règles  élémentaires  de  sécurité .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Commencer à s’approprier un environnement numérique .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 repérer dans l’espace et le représenter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Situer un lieu sur une carte, sur un globe, ou sur un écran informatique .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 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Comparer quelques modes de vie des hommes et des femmes, et quelques représentations du monde .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Comprendre qu’un espace est organisé .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Identifier des paysages 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5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Les mouvements corporels, la croissance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Repérer les éléments permettant la réalisation d’un mouvement corporel.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Mesurer et observer la croissance de son corps.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9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/>
                        <a:buNone/>
                      </a:pPr>
                      <a:r>
                        <a:rPr lang="fr-FR" sz="110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Environnement numérique de travail</a:t>
                      </a:r>
                    </a:p>
                    <a:p>
                      <a:pPr marL="0" indent="9525">
                        <a:buFont typeface="Wingdings"/>
                        <a:buChar char="à"/>
                      </a:pPr>
                      <a:endParaRPr lang="fr-FR" sz="1100" b="0" i="0" u="none" strike="noStrike" kern="1200" baseline="0" dirty="0" smtClean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Décrire l’architecture simple d’un dispositif informatique .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Avoir acquis une familiarisation suffisante avec le traitement de texte et en faire un usage rationnel (en lien avec le français) .</a:t>
                      </a:r>
                    </a:p>
                    <a:p>
                      <a:pPr marL="0" indent="9525">
                        <a:buFont typeface="Wingdings"/>
                        <a:buChar char="à"/>
                      </a:pPr>
                      <a:endParaRPr lang="fr-FR" sz="1100" b="0" i="0" u="none" strike="noStrike" kern="1200" baseline="0" dirty="0" smtClean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Wingdings"/>
                        <a:buNone/>
                      </a:pPr>
                      <a:r>
                        <a:rPr lang="fr-FR" sz="110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Projet « véhicules propulsés »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Concours du véhicule qui sera propulsé le plus loin.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Contraintes : objet qui roule, propulsé par un système au départ de la course, sans plus y toucher ensuite, contrainte de taille maximale à définir</a:t>
                      </a:r>
                    </a:p>
                    <a:p>
                      <a:pPr marL="0" indent="0" algn="ctr">
                        <a:buFont typeface="Wingdings"/>
                        <a:buNone/>
                      </a:pPr>
                      <a:endParaRPr lang="fr-FR" sz="11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10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 repérer, situer des objets</a:t>
                      </a:r>
                    </a:p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10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 repérer dans son environnement proche.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Situer des objets ou des personnes les uns par rapport aux autres ou par rapport à d’autres repères.</a:t>
                      </a:r>
                    </a:p>
                    <a:p>
                      <a:pPr marL="0" indent="6350" algn="l" defTabSz="914400" rtl="0" eaLnBrk="1" latinLnBrk="0" hangingPunct="1">
                        <a:buFont typeface="Wingdings"/>
                        <a:buChar char="à"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Logement et nourriture au fil du temps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05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9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Comparer des modes de vie (alimentation, habitat, vêtements, outils, guerre, déplacements . . .) à différentes époques ou de différentes cultures.</a:t>
                      </a:r>
                    </a:p>
                    <a:p>
                      <a:pPr marL="0" marR="0" indent="9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Se loger au fil du temps</a:t>
                      </a:r>
                    </a:p>
                    <a:p>
                      <a:pPr marL="0" indent="9525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Se nourrir au fil du temps</a:t>
                      </a:r>
                    </a:p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100" b="0" i="0" u="none" strike="noStrike" kern="1200" baseline="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40" y="11679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83552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0126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23188"/>
              </p:ext>
            </p:extLst>
          </p:nvPr>
        </p:nvGraphicFramePr>
        <p:xfrm>
          <a:off x="147448" y="712556"/>
          <a:ext cx="8856984" cy="44051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294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2</a:t>
                      </a:r>
                      <a:endParaRPr lang="fr-FR" sz="800" b="0" kern="140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Se situer dans le temps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Explorer les organisations du monde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1587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 repérer dans le temps et mesurer des durées .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Repérer et situer quelques évènements dans un temps long 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 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Comparer quelques modes de vie des hommes et des femmes, et quelques représentations du monde .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Comprendre qu’un espace est organisé .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Identifier des paysages 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5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temps qui passe, la frise historique</a:t>
                      </a:r>
                    </a:p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endParaRPr lang="fr-FR" sz="105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Situer des évènements les uns par rapport aux autres.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Prendre conscience que le temps qui passe est 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irréversible.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Les grandes périodes historiques ( + frise)</a:t>
                      </a: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6350">
                        <a:buFont typeface="Wingdings" panose="05000000000000000000" pitchFamily="2" charset="2"/>
                        <a:buChar char="à"/>
                      </a:pPr>
                      <a:endParaRPr lang="fr-FR" sz="1050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Repérer des périodes de l’histoire du monde 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occidental et de la France en particulier, quelques 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grandes dates et personnages clés.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  <a:defRPr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Modes de vie et personnages au fil du temps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88900" algn="l"/>
                          <a:tab pos="355600" algn="l"/>
                        </a:tabLst>
                        <a:defRPr/>
                      </a:pPr>
                      <a:endParaRPr lang="fr-FR" sz="105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6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>
                          <a:tab pos="88900" algn="l"/>
                          <a:tab pos="355600" algn="l"/>
                        </a:tabLst>
                        <a:defRPr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Comparer des modes de vie (alimentation, habitat, vêtements, outils, guerre, déplacements . . .) à différentes époques ou de différentes cultures.</a:t>
                      </a:r>
                    </a:p>
                    <a:p>
                      <a:pPr lvl="0"/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S’habiller au fil du temps</a:t>
                      </a:r>
                    </a:p>
                    <a:p>
                      <a:pPr lvl="0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Se déplacer au fil du temps</a:t>
                      </a:r>
                    </a:p>
                    <a:p>
                      <a:pPr lvl="0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Ecrire et lire au fil du temps</a:t>
                      </a:r>
                    </a:p>
                    <a:p>
                      <a:pPr lvl="0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Communiquer au fil du temps</a:t>
                      </a:r>
                    </a:p>
                    <a:p>
                      <a:pPr lvl="0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Utiliser des outils au fil du temps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Se soigner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Faire la guerre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Se divertir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Les agriculteurs (</a:t>
                      </a:r>
                      <a:r>
                        <a:rPr lang="fr-FR" sz="105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trices</a:t>
                      </a: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Les artisans (</a:t>
                      </a:r>
                      <a:r>
                        <a:rPr lang="fr-FR" sz="1050" b="0" i="0" u="none" strike="noStrike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nes</a:t>
                      </a: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Les savants (tes)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Les puissants (tes) au fil du temps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- La place des femmes au fil du temps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40" y="11679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83552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56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128051"/>
              </p:ext>
            </p:extLst>
          </p:nvPr>
        </p:nvGraphicFramePr>
        <p:xfrm>
          <a:off x="147448" y="712556"/>
          <a:ext cx="8856984" cy="31271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294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3</a:t>
                      </a:r>
                      <a:endParaRPr lang="fr-FR" sz="800" b="0" kern="140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32"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Qu’est-ce que la matière ?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Comment reconnaitre le monde vivant ?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1587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Identifier les trois états de la matière et observer des changements d’états .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Identifier un changement d’état de l’eau dans un phénomène de la vie quotidienne .</a:t>
                      </a:r>
                      <a:endParaRPr lang="fr-FR" sz="900" b="0" i="0" u="none" strike="noStrik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Connaitre des caractéristiques du monde vivant, ses interactions, sa diversité .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Reconnaitre des comportements favorables à sa santé </a:t>
                      </a:r>
                      <a:endParaRPr lang="fr-FR" sz="900" b="0" i="0" u="none" strike="noStrik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54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Eau et air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r-FR" sz="105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6350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Comparer et mesurer la température, le volume, </a:t>
                      </a:r>
                    </a:p>
                    <a:p>
                      <a:pPr marL="0" indent="6350">
                        <a:buFont typeface="Wingdings" panose="05000000000000000000" pitchFamily="2" charset="2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 masse de l’eau à l’état liquide et à l’état solide.</a:t>
                      </a:r>
                    </a:p>
                    <a:p>
                      <a:pPr marL="0" indent="6350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Reconnaitre les états de l’eau et leur manifestation dans divers phénomènes naturels.</a:t>
                      </a:r>
                    </a:p>
                    <a:p>
                      <a:pPr marL="0" indent="6350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Mettre en œuvre des expériences simples impliquant l’eau et/ou l’air.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fr-FR" sz="1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Tout ce qui est lié à l’état gazeux est abordé en CE2 </a:t>
                      </a:r>
                      <a:r>
                        <a:rPr lang="fr-FR" sz="1000" dirty="0" smtClean="0"/>
                        <a:t>.</a:t>
                      </a:r>
                      <a:endParaRPr lang="fr-FR" sz="1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Règles d’hygiène de vie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Mettre en œuvre et apprécier quelques règles d’hygiène de vie :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variété alimentaire, 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activité physique, 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capacité à se relaxer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mise en relation de son âge et de ses besoins en sommeil, 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habitudes quotidiennes de propreté (dents, mains, corps) 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40" y="11679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83552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19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974237"/>
              </p:ext>
            </p:extLst>
          </p:nvPr>
        </p:nvGraphicFramePr>
        <p:xfrm>
          <a:off x="147448" y="712556"/>
          <a:ext cx="8856984" cy="3506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294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4</a:t>
                      </a:r>
                      <a:endParaRPr lang="fr-FR" sz="800" b="0" kern="140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32"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Comment reconnaitre le monde vivant ?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Les objets techniques </a:t>
                      </a:r>
                      <a:r>
                        <a:rPr lang="fr-FR" sz="9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Qu’est-ce que c’est ? À quels besoins répondent-ils ?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Comment fonctionnent-ils ? </a:t>
                      </a:r>
                      <a:endParaRPr lang="fr-FR" sz="900" b="1" kern="1400" dirty="0">
                        <a:solidFill>
                          <a:schemeClr val="bg1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1587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Connaitre des caractéristiques du monde vivant, ses interactions, sa diversité .</a:t>
                      </a:r>
                    </a:p>
                    <a:p>
                      <a:pPr marL="85725" marR="0" indent="-84138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Reconnaitre des comportements favorables à sa santé </a:t>
                      </a:r>
                      <a:endParaRPr lang="fr-FR" sz="900" b="0" i="0" u="none" strike="noStrike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Comprendre la fonction et le fonctionnement d’objets fabriqués .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Réaliser  quelques  objets  et  circuits  électriques  simples,  en  respectant  des  règles  élémentaires  de  sécurité .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Commencer à s’approprier un environnement numérique .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5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/>
                        <a:buNone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Distinction animal, végétal, minéral, matière fabriquée</a:t>
                      </a:r>
                    </a:p>
                    <a:p>
                      <a:pPr marL="0" indent="9525" algn="l" defTabSz="914400" rtl="0" eaLnBrk="1" latinLnBrk="0" hangingPunct="1">
                        <a:buFont typeface="Wingdings"/>
                        <a:buChar char="à"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Identifier ce qui est animal, végétal, minéral ou élaboré par des êtres vivants .</a:t>
                      </a:r>
                    </a:p>
                    <a:p>
                      <a:pPr marL="0" indent="9525" algn="l" defTabSz="914400" rtl="0" eaLnBrk="1" latinLnBrk="0" hangingPunct="1">
                        <a:buFont typeface="Wingdings"/>
                        <a:buChar char="à"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/>
                        <a:buChar char="à"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 algn="l" defTabSz="914400" rtl="0" eaLnBrk="1" latinLnBrk="0" hangingPunct="1">
                        <a:buFont typeface="Wingdings"/>
                        <a:buChar char="à"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Electricité</a:t>
                      </a:r>
                    </a:p>
                    <a:p>
                      <a:pPr marL="0" marR="0" indent="9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à"/>
                        <a:tabLst/>
                        <a:defRPr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>
                        <a:buFont typeface="Wingdings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Réaliser des objets techniques par association d’éléments existants en suivant un schéma de montage .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>
                        <a:buFont typeface="Wingdings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Identifier les propriétés de la matière vis-à-vis du courant électrique .</a:t>
                      </a:r>
                    </a:p>
                    <a:p>
                      <a:pPr marL="0" indent="9525">
                        <a:buFont typeface="Wingdings"/>
                        <a:buChar char="à"/>
                      </a:pPr>
                      <a:endParaRPr lang="fr-FR" sz="1050" b="0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9525">
                        <a:buFont typeface="Wingdings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Différencier des objets selon qu’ils sont alimentés avec des piles ou avec le courant du secteur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40" y="11679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83552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74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12249"/>
              </p:ext>
            </p:extLst>
          </p:nvPr>
        </p:nvGraphicFramePr>
        <p:xfrm>
          <a:off x="147448" y="712556"/>
          <a:ext cx="8856984" cy="39860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294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rgbClr val="002060"/>
                          </a:solidFill>
                          <a:effectLst/>
                          <a:latin typeface="Brush Script MT"/>
                        </a:rPr>
                        <a:t>5</a:t>
                      </a:r>
                      <a:endParaRPr lang="fr-FR" sz="800" b="0" kern="140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Se situer dans l’espace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Explorer les organisations du monde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1587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 repérer dans l’espace et le représenter</a:t>
                      </a:r>
                    </a:p>
                    <a:p>
                      <a:pPr marL="85725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Situer un lieu sur une carte, sur un globe, ou sur un écran informatique ..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587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90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Attendus de fin de cycle 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Comparer quelques modes de vie des hommes et des femmes, et quelques représentations du monde .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Comprendre qu’un espace est organisé .</a:t>
                      </a:r>
                    </a:p>
                    <a:p>
                      <a:pPr marL="85725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90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Identifier des paysages 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85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Cartes, plans, globe</a:t>
                      </a:r>
                    </a:p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Région, France, Europe, Continents </a:t>
                      </a:r>
                    </a:p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050" b="1" i="0" u="sng" strike="noStrike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Produire des représentations des espaces familiers (les espaces scolaires extérieurs proches, le village, le quartier) et moins familiers (vécus lors de sorties).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Lire des plans, se repérer sur des cartes.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Identifier des représentations globales de la Terre et du monde.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Situer les espaces étudiés sur une carte ou un globe.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Repérer la position de sa région, de la France, de l’Europe et des autres continents.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Savoir que la Terre fait partie d’un univers très vaste composé de différents types d’astres.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1" i="0" u="sng" strike="noStrike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 ville</a:t>
                      </a:r>
                      <a:endParaRPr lang="fr-FR" sz="1050" b="1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050" b="1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050" b="1" i="0" u="none" strike="noStrike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050" b="1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Comprendre ce qu’est un espace organisé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Découvrir le quartier, le village, la ville : ses principaux espaces et ses principales fonctions.</a:t>
                      </a:r>
                    </a:p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100" b="0" i="0" u="none" strike="noStrike" kern="1200" baseline="0" dirty="0" smtClean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r>
                        <a:rPr lang="fr-FR" sz="1100" b="0" i="0" u="none" strike="noStrike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À partir de critères de comparaison, les élèves découvrent comment d’autres sociétés vivent et se sont adaptées à leur milieu naturel (habitat, alimentation, vêtements, coutumes, importance du climat, du relief, de la localisation...) . À partir de l’exemple d’un milieu urbain proche, ils étudient comment  les  sociétés  humaines  organisent  leur  espace  pour  exercer  leurs  activités  :  résidentielles, commerciales, industrielles, administratives . . . </a:t>
                      </a:r>
                    </a:p>
                  </a:txBody>
                  <a:tcPr>
                    <a:lnL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8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40" y="11679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83552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654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56228"/>
              </p:ext>
            </p:extLst>
          </p:nvPr>
        </p:nvGraphicFramePr>
        <p:xfrm>
          <a:off x="143508" y="716948"/>
          <a:ext cx="8856984" cy="25037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085046775"/>
                    </a:ext>
                  </a:extLst>
                </a:gridCol>
              </a:tblGrid>
              <a:tr h="340493"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Compétences</a:t>
                      </a:r>
                      <a:r>
                        <a:rPr lang="fr-FR" sz="1800" b="0" kern="1400" baseline="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 travaillées au fil du temps, dans toutes les disciplines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93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Les objets techniques.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Qu’est-ce que c’est ? À quels besoins répondent-ils ?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Comment fonctionnent-ils ? </a:t>
                      </a:r>
                      <a:endParaRPr lang="fr-FR" sz="900" b="1" kern="1400" dirty="0">
                        <a:solidFill>
                          <a:schemeClr val="bg1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Se situer dans l’espace</a:t>
                      </a:r>
                    </a:p>
                  </a:txBody>
                  <a:tcPr marL="36576" marR="36576" marT="36576" marB="36576">
                    <a:solidFill>
                      <a:srgbClr val="57C9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400" dirty="0" smtClean="0">
                          <a:solidFill>
                            <a:schemeClr val="bg1"/>
                          </a:solidFill>
                          <a:effectLst/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Se situer dans le temps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200" b="1" kern="1400" dirty="0" smtClean="0">
                        <a:solidFill>
                          <a:schemeClr val="bg1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Explorer les organisations du monde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>
                    <a:solidFill>
                      <a:srgbClr val="57C9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104">
                <a:tc>
                  <a:txBody>
                    <a:bodyPr/>
                    <a:lstStyle/>
                    <a:p>
                      <a:pPr marL="0" indent="9525">
                        <a:buFont typeface="Wingdings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Observer et utiliser des objets techniques et 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identifier leur fonction.</a:t>
                      </a:r>
                    </a:p>
                    <a:p>
                      <a:pPr marL="0" indent="9525">
                        <a:buFont typeface="Wingdings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Identifier des activités de la vie quotidienne ou professionnelle faisant appel à des outils et objets techniques.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Situer des objets ou des personnes les uns par rapport aux autres ou par rapport à d’autres repères</a:t>
                      </a:r>
                    </a:p>
                  </a:txBody>
                  <a:tcPr marL="36576" marR="36576" marT="36576" marB="36576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Identifier les rythmes cycliques du temps.</a:t>
                      </a:r>
                    </a:p>
                    <a:p>
                      <a:pPr marL="171450" indent="-1714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Lire l’heure et les dates.</a:t>
                      </a:r>
                    </a:p>
                    <a:p>
                      <a:pPr marL="0" indent="6350" algn="l" defTabSz="914400" rtl="0" eaLnBrk="1" latinLnBrk="0" hangingPunct="1">
                        <a:buFont typeface="Wingdings" panose="05000000000000000000" pitchFamily="2" charset="2"/>
                        <a:buChar char="à"/>
                        <a:tabLst>
                          <a:tab pos="88900" algn="l"/>
                          <a:tab pos="355600" algn="l"/>
                        </a:tabLst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Comparer, estimer, mesurer des durées.</a:t>
                      </a:r>
                    </a:p>
                    <a:p>
                      <a:pPr marL="0" marR="0" indent="6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>
                          <a:tab pos="88900" algn="l"/>
                          <a:tab pos="355600" algn="l"/>
                        </a:tabLst>
                        <a:defRPr/>
                      </a:pPr>
                      <a:r>
                        <a:rPr lang="fr-FR" sz="1050" b="0" i="0" u="none" strike="noStrike" kern="1200" baseline="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Situer des évènements les uns par rapport aux autres.</a:t>
                      </a:r>
                    </a:p>
                  </a:txBody>
                  <a:tcPr marL="36576" marR="36576" marT="36576" marB="36576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00B83D"/>
                </a:solidFill>
                <a:latin typeface="AdamGorry-Inline" pitchFamily="34" charset="0"/>
              </a:rPr>
              <a:t>Questionner le monde</a:t>
            </a:r>
            <a:endParaRPr lang="fr-FR" sz="2800" dirty="0">
              <a:solidFill>
                <a:srgbClr val="00B83D"/>
              </a:solidFill>
              <a:latin typeface="AdamGorry-Inline" pitchFamily="34" charset="0"/>
            </a:endParaRPr>
          </a:p>
        </p:txBody>
      </p:sp>
      <p:pic>
        <p:nvPicPr>
          <p:cNvPr id="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66FF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76" y="183552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8316416" y="4046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  <a:endParaRPr lang="fr-FR" sz="2000" dirty="0">
              <a:solidFill>
                <a:schemeClr val="tx1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952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9999"/>
      </a:dk1>
      <a:lt1>
        <a:sysClr val="window" lastClr="FFFFFF"/>
      </a:lt1>
      <a:dk2>
        <a:srgbClr val="4DADC7"/>
      </a:dk2>
      <a:lt2>
        <a:srgbClr val="EEECE1"/>
      </a:lt2>
      <a:accent1>
        <a:srgbClr val="205867"/>
      </a:accent1>
      <a:accent2>
        <a:srgbClr val="92CDDC"/>
      </a:accent2>
      <a:accent3>
        <a:srgbClr val="4ACACA"/>
      </a:accent3>
      <a:accent4>
        <a:srgbClr val="00007F"/>
      </a:accent4>
      <a:accent5>
        <a:srgbClr val="C31F7D"/>
      </a:accent5>
      <a:accent6>
        <a:srgbClr val="E456A7"/>
      </a:accent6>
      <a:hlink>
        <a:srgbClr val="00B0F0"/>
      </a:hlink>
      <a:folHlink>
        <a:srgbClr val="94185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1526</Words>
  <Application>Microsoft Office PowerPoint</Application>
  <PresentationFormat>Affichage à l'écran (4:3)</PresentationFormat>
  <Paragraphs>225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AdamGorry-Inline</vt:lpstr>
      <vt:lpstr>Aharoni</vt:lpstr>
      <vt:lpstr>Arial</vt:lpstr>
      <vt:lpstr>Brush Script MT</vt:lpstr>
      <vt:lpstr>Calibri</vt:lpstr>
      <vt:lpstr>MV Boli</vt:lpstr>
      <vt:lpstr>Post-it Penscript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DSDEN MARNE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 ienchnord</dc:creator>
  <cp:lastModifiedBy>del</cp:lastModifiedBy>
  <cp:revision>42</cp:revision>
  <cp:lastPrinted>2017-08-30T19:43:53Z</cp:lastPrinted>
  <dcterms:created xsi:type="dcterms:W3CDTF">2017-06-28T08:43:07Z</dcterms:created>
  <dcterms:modified xsi:type="dcterms:W3CDTF">2017-09-02T19:17:26Z</dcterms:modified>
</cp:coreProperties>
</file>