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971459C1-46BD-4CFF-81C4-31556A0A0580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7B5"/>
    <a:srgbClr val="6B86FB"/>
    <a:srgbClr val="B9DCFF"/>
    <a:srgbClr val="99CCFF"/>
    <a:srgbClr val="6699FF"/>
    <a:srgbClr val="0541FF"/>
    <a:srgbClr val="3366FF"/>
    <a:srgbClr val="660066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7" autoAdjust="0"/>
    <p:restoredTop sz="94660"/>
  </p:normalViewPr>
  <p:slideViewPr>
    <p:cSldViewPr>
      <p:cViewPr varScale="1">
        <p:scale>
          <a:sx n="106" d="100"/>
          <a:sy n="106" d="100"/>
        </p:scale>
        <p:origin x="21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D21DC-EAD2-41B3-BAA2-A93C6E26B582}" type="datetimeFigureOut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9A95C-763E-4CE8-9871-96E016891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250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C83F-213E-47B3-BF16-788676631F03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01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D103-6EAD-490F-B473-FAB1FC54D540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42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8485-1591-442F-A4BC-71854B4FDDED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7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5272-C63B-4217-8034-29A634A2D7E4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8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E8090-5612-4294-B4B4-8D5CB3260415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1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FC41-583E-4B1B-B88F-E1C946CF403F}" type="datetime1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31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9CF3-544A-4F6C-806B-429E08FE7ED8}" type="datetime1">
              <a:rPr lang="fr-FR" smtClean="0"/>
              <a:t>02/09/2017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2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03B-2B60-40A6-B1AD-1D076330D111}" type="datetime1">
              <a:rPr lang="fr-FR" smtClean="0"/>
              <a:t>02/09/2017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66F4-6CE0-411B-B68B-D480AA8C7B43}" type="datetime1">
              <a:rPr lang="fr-FR" smtClean="0"/>
              <a:t>02/09/2017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87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54C63-E9CC-4452-82C4-0DF1F4609488}" type="datetime1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7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38B38-7DAB-48EE-9C7E-9D141F4B1975}" type="datetime1">
              <a:rPr lang="fr-FR" smtClean="0"/>
              <a:t>02/09/2017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81EE5-C92F-4E2D-A21E-5F9652ECAF6D}" type="datetime1">
              <a:rPr lang="fr-FR" smtClean="0"/>
              <a:t>02/09/2017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Classe de Delphine THIBAULT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9C827-F9F1-4F61-9105-2C8FDF2936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05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539718"/>
              </p:ext>
            </p:extLst>
          </p:nvPr>
        </p:nvGraphicFramePr>
        <p:xfrm>
          <a:off x="143507" y="692696"/>
          <a:ext cx="8856984" cy="55510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70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La sensibilité : </a:t>
                      </a: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soi et les autres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Le droit et la règle :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des principes pour vivre avec les autres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Le jugement :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penser par soi-même et avec les autres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L’engagement :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agir individuellement et collectivement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solidFill>
                      <a:srgbClr val="3507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4152"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Objectifs de formation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Identifier et exprimer en les régulant ses émotions et ses sentiments.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S’estimer et être capable d’écoute et d’empathie.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Se sentir membre d’une collectivité.</a:t>
                      </a:r>
                    </a:p>
                  </a:txBody>
                  <a:tcPr>
                    <a:solidFill>
                      <a:srgbClr val="6B8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Objectifs de formation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Comprendre les raisons de l’obéissance aux règles et à la loi dans une société démocratique.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Comprendre les principes et les valeurs de la République française et des sociétés démocratiques.</a:t>
                      </a:r>
                    </a:p>
                  </a:txBody>
                  <a:tcPr>
                    <a:solidFill>
                      <a:srgbClr val="6B8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Objectifs de formation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Développer les aptitudes à la réflexion critique : en recherchant les critères de validité des jugements moraux ; en confrontant ses jugements à ceux d’autrui dans une discussion ou un débat argumenté.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Différencier son intérêt particulier de l’intérêt général</a:t>
                      </a:r>
                      <a:endParaRPr lang="fr-FR" sz="10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solidFill>
                      <a:srgbClr val="6B8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Objectifs de formation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S’engager et assumer des responsabilités dans l’école et dans l’établissement.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Prendre en charge des aspects de la vie collective et de l’environnement et développer une conscience citoyenne, sociale et écologique.</a:t>
                      </a:r>
                      <a:endParaRPr lang="fr-FR" sz="10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solidFill>
                      <a:srgbClr val="6B8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332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Sentiments et émotions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Règles de communication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Prendre soin de soi et des autres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Respect de soi et des autres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Acceptation des différences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Symboles de la République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Coopération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Politesse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4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à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Les racismes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à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La situation de handicap et l’inclusion scolaire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à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Arts : Marianne, le drapeau dans les œuvres d’art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à"/>
                      </a:pPr>
                      <a:r>
                        <a:rPr lang="fr-FR" sz="105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La Marseillaise : comprendre et connaitre quelques couplets </a:t>
                      </a:r>
                      <a:r>
                        <a:rPr lang="fr-FR" sz="105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+ différentes interprétations</a:t>
                      </a:r>
                    </a:p>
                  </a:txBody>
                  <a:tcPr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Droits</a:t>
                      </a: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et devoirs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Obéissance aux règles, règlement intérieur, sanctions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Liberté, égalité, laïcité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Egalité filles/garçons, mixité à l’école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code de la route : initiation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endParaRPr lang="fr-FR" sz="11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Elaboration des règles de vie de classe.</a:t>
                      </a:r>
                    </a:p>
                    <a:p>
                      <a:pPr marL="171450" indent="-1714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Participation à l’élaboration des règles de la cour de récréation</a:t>
                      </a:r>
                    </a:p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1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choix et l’argumentation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Bonne ou mauvaise action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 préjugés et les stéréotypes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Différence entre penser, croire et savoir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Notion de bien commun dans la classe et l’école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bien, le mal, le juste, l’injuste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Distinction croyance et opinion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EMI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Charte d’usage des TUIC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Laïcité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Devise de la République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Les valeurs de l’UE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100" kern="1200" baseline="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Semaine de la presse à l’école</a:t>
                      </a:r>
                      <a:endParaRPr lang="fr-FR" sz="1100" kern="1200" baseline="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DC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Confiance, promesse, loyauté, </a:t>
                      </a:r>
                      <a:r>
                        <a:rPr lang="fr-FR" sz="110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entraide, solidarité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Coopérer, s’entraider en vue d’un objectif commun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Valeurs</a:t>
                      </a: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fraternité et de solidarité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Responsabilités dans la classe et dans l’école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Porter secours </a:t>
                      </a: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(APS)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 vote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S’engager dans des concours Education Nationale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1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S’engager dans des actions solidaires ou en faveur de l’environnement</a:t>
                      </a:r>
                      <a:endParaRPr lang="fr-FR" sz="11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-17956" y="968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3366FF"/>
                </a:solidFill>
                <a:latin typeface="AdamGorry-Inline" pitchFamily="34" charset="0"/>
              </a:rPr>
              <a:t>Enseignement moral et civique</a:t>
            </a:r>
            <a:endParaRPr lang="fr-FR" sz="2800" dirty="0">
              <a:solidFill>
                <a:srgbClr val="3366FF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43188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7956" y="6425328"/>
            <a:ext cx="916195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  <a:latin typeface="The Only Exception" panose="02000000000000000000" pitchFamily="2" charset="0"/>
              </a:rPr>
              <a:t>www.tablettesetpirouettes.com</a:t>
            </a:r>
            <a:endParaRPr lang="fr-FR" sz="1050" dirty="0">
              <a:solidFill>
                <a:schemeClr val="bg1">
                  <a:lumMod val="65000"/>
                </a:schemeClr>
              </a:solidFill>
              <a:latin typeface="The Only Exceptio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09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4519"/>
              </p:ext>
            </p:extLst>
          </p:nvPr>
        </p:nvGraphicFramePr>
        <p:xfrm>
          <a:off x="143507" y="692697"/>
          <a:ext cx="8820982" cy="57849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2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590">
                  <a:extLst>
                    <a:ext uri="{9D8B030D-6E8A-4147-A177-3AD203B41FA5}">
                      <a16:colId xmlns:a16="http://schemas.microsoft.com/office/drawing/2014/main" val="3561007428"/>
                    </a:ext>
                  </a:extLst>
                </a:gridCol>
                <a:gridCol w="1929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9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70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La sensibilité : </a:t>
                      </a: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soi et les autres</a:t>
                      </a:r>
                    </a:p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Le droit et la règle :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des principes pour vivre avec les autres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Le jugement :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penser par soi-même et avec les autres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507B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L’engagement :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chemeClr val="bg1"/>
                          </a:solidFill>
                          <a:effectLst/>
                          <a:latin typeface="Lobster 1.4" panose="02000506000000020003" pitchFamily="50" charset="0"/>
                          <a:ea typeface="+mn-ea"/>
                          <a:cs typeface="+mn-cs"/>
                        </a:rPr>
                        <a:t> agir individuellement et collectivement</a:t>
                      </a:r>
                      <a:endParaRPr lang="fr-FR" sz="1200" b="0" kern="1400" dirty="0">
                        <a:solidFill>
                          <a:schemeClr val="bg1"/>
                        </a:solidFill>
                        <a:effectLst/>
                        <a:latin typeface="Lobster 1.4" panose="02000506000000020003" pitchFamily="50" charset="0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507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Débat argumenté ou réglé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b="0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b="0" kern="12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i="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Approche des préjugés et des stéréotypes à partir de situations de la vie de la classe ou de situations imaginaires tirées de récits, de contes ou d’albums de littérature de jeunesse.</a:t>
                      </a:r>
                      <a:endParaRPr lang="fr-FR" sz="1000" i="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000" b="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631">
                <a:tc>
                  <a:txBody>
                    <a:bodyPr/>
                    <a:lstStyle/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Dilemmes moraux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sz="1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endParaRPr lang="fr-FR" sz="1000" kern="1200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3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Discussion à visée philosophique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tolérance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00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moquerie</a:t>
                      </a: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droits</a:t>
                      </a:r>
                      <a:r>
                        <a:rPr lang="fr-FR" sz="1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et les devoirs d’un élève</a:t>
                      </a:r>
                    </a:p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L’égalité de tous - élèves ou citoyens - devant la loi </a:t>
                      </a:r>
                    </a:p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handicap</a:t>
                      </a:r>
                    </a:p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valeurs et les normes</a:t>
                      </a:r>
                      <a:endParaRPr lang="fr-FR" sz="1000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fr-FR" sz="1000" i="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Situations mettant en jeu des valeurs personnelles et collectives, des choix, ou à partir de situations imaginaires </a:t>
                      </a:r>
                      <a:endParaRPr lang="fr-FR" sz="1000" i="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6349"/>
                  </a:ext>
                </a:extLst>
              </a:tr>
              <a:tr h="6256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Méthode de clarification des valeurs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sz="1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</a:p>
                    <a:p>
                      <a:pPr marL="171450" indent="-171450">
                        <a:buFont typeface="Wingdings"/>
                        <a:buChar char="à"/>
                      </a:pPr>
                      <a:endParaRPr lang="fr-FR" sz="1000" i="1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419203"/>
                  </a:ext>
                </a:extLst>
              </a:tr>
              <a:tr h="7677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Conseils d'élèves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Coopérer au sein d’un projet de classe</a:t>
                      </a: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3" indent="-80963" algn="l" defTabSz="914400" rtl="0" eaLnBrk="1" latinLnBrk="0" hangingPunct="1">
                        <a:buFontTx/>
                        <a:buChar char="-"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Sens des règles, des droits et des obligations, sens des punitions et des sanctions</a:t>
                      </a:r>
                    </a:p>
                    <a:p>
                      <a:pPr marL="171450" indent="-171450" algn="l" defTabSz="914400" rtl="0" eaLnBrk="1" latinLnBrk="0" hangingPunct="1">
                        <a:buFontTx/>
                        <a:buChar char="-"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/>
                        <a:buChar char="à"/>
                      </a:pPr>
                      <a:endParaRPr lang="fr-FR" sz="1000" i="1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8482453"/>
                  </a:ext>
                </a:extLst>
              </a:tr>
              <a:tr h="7677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Technique des messages clairs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</a:t>
                      </a:r>
                      <a:endParaRPr lang="fr-FR" sz="1000" kern="12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/>
                        <a:buChar char="à"/>
                      </a:pPr>
                      <a:endParaRPr lang="fr-FR" sz="1000" i="1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fr-FR" sz="1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507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09003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-17956" y="968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3366FF"/>
                </a:solidFill>
                <a:latin typeface="AdamGorry-Inline" pitchFamily="34" charset="0"/>
              </a:rPr>
              <a:t>Enseignement moral et civique</a:t>
            </a:r>
            <a:endParaRPr lang="fr-FR" sz="2800" dirty="0">
              <a:solidFill>
                <a:srgbClr val="3366FF"/>
              </a:solidFill>
              <a:latin typeface="AdamGorry-Inline" pitchFamily="34" charset="0"/>
            </a:endParaRPr>
          </a:p>
        </p:txBody>
      </p:sp>
      <p:pic>
        <p:nvPicPr>
          <p:cNvPr id="1026" name="Picture 2" descr="F:\Images\rond-fleur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0311"/>
            <a:ext cx="809628" cy="79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43188" y="15651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CE2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CM1</a:t>
            </a:r>
            <a:endParaRPr lang="fr-FR" sz="16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88" y="6604084"/>
            <a:ext cx="916195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dirty="0">
                <a:solidFill>
                  <a:schemeClr val="bg1">
                    <a:lumMod val="65000"/>
                  </a:schemeClr>
                </a:solidFill>
                <a:latin typeface="The Only Exception" panose="02000000000000000000" pitchFamily="2" charset="0"/>
              </a:rPr>
              <a:t>www.tablettesetpirouettes.com</a:t>
            </a:r>
            <a:endParaRPr lang="fr-FR" sz="105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9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b="8757"/>
          <a:stretch/>
        </p:blipFill>
        <p:spPr>
          <a:xfrm rot="5400000">
            <a:off x="2339752" y="260648"/>
            <a:ext cx="4490864" cy="6426340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2029378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009999"/>
      </a:dk1>
      <a:lt1>
        <a:sysClr val="window" lastClr="FFFFFF"/>
      </a:lt1>
      <a:dk2>
        <a:srgbClr val="4DADC7"/>
      </a:dk2>
      <a:lt2>
        <a:srgbClr val="EEECE1"/>
      </a:lt2>
      <a:accent1>
        <a:srgbClr val="205867"/>
      </a:accent1>
      <a:accent2>
        <a:srgbClr val="92CDDC"/>
      </a:accent2>
      <a:accent3>
        <a:srgbClr val="4ACACA"/>
      </a:accent3>
      <a:accent4>
        <a:srgbClr val="00007F"/>
      </a:accent4>
      <a:accent5>
        <a:srgbClr val="C31F7D"/>
      </a:accent5>
      <a:accent6>
        <a:srgbClr val="E456A7"/>
      </a:accent6>
      <a:hlink>
        <a:srgbClr val="00B0F0"/>
      </a:hlink>
      <a:folHlink>
        <a:srgbClr val="94185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599</Words>
  <Application>Microsoft Office PowerPoint</Application>
  <PresentationFormat>Affichage à l'écran (4:3)</PresentationFormat>
  <Paragraphs>102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AdamGorry-Inline</vt:lpstr>
      <vt:lpstr>Aharoni</vt:lpstr>
      <vt:lpstr>Arial</vt:lpstr>
      <vt:lpstr>Calibri</vt:lpstr>
      <vt:lpstr>Lobster 1.4</vt:lpstr>
      <vt:lpstr>The Only Exception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DSDEN MARNE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 ienchnord</dc:creator>
  <cp:lastModifiedBy>del</cp:lastModifiedBy>
  <cp:revision>36</cp:revision>
  <dcterms:created xsi:type="dcterms:W3CDTF">2017-06-28T08:43:07Z</dcterms:created>
  <dcterms:modified xsi:type="dcterms:W3CDTF">2017-09-02T19:42:33Z</dcterms:modified>
</cp:coreProperties>
</file>